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4" r:id="rId7"/>
    <p:sldId id="262" r:id="rId8"/>
    <p:sldId id="265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75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6" r:id="rId26"/>
    <p:sldId id="284" r:id="rId27"/>
    <p:sldId id="285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3"/>
    <p:restoredTop sz="94630"/>
  </p:normalViewPr>
  <p:slideViewPr>
    <p:cSldViewPr snapToGrid="0" snapToObjects="1" showGuides="1">
      <p:cViewPr>
        <p:scale>
          <a:sx n="108" d="100"/>
          <a:sy n="108" d="100"/>
        </p:scale>
        <p:origin x="-568" y="144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06BF52-94FE-BC41-BAF6-50E21CBA4EA9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290C1-6C4B-244D-B447-7312236D2DD5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46374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만약 인터넷을 통해 메신져로 아프리카에 있는 사용자와 대화를 하게 되었는데 서로 사용 하는 언어가 달라서 </a:t>
            </a:r>
            <a:b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대화가 안된다면 우리는 서로 통신을 하고 있다고 할 수 있을까요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한국어를 사용하는 한국인과 다른 언어를 사용하는 외국인이 서로 이해 할 수 없는 언어를 사용한다면</a:t>
            </a: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연결이 되어 있다라고 해도 대화 한다라고 말 할 수는 없을겁니다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마찬가지로 컴퓨터와 컴퓨터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장비와 장비간에 서로 통신을 하려고 할때 이해 할 수 없는 언어를 사용 한다면</a:t>
            </a: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당연히 통신이 안된 다고 할 수 있겠죠</a:t>
            </a: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사람과 사람이 통신할때 서로 이해할 수 있는 언어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공용된 언어를 사용해 전세계 모든 사람과 대화 할수 있다라고 </a:t>
            </a: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하면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컴퓨터와 컴퓨터도 서로 이해 할 수 있는 언어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공용된 언어를 사용 해야 한다는 것인데</a:t>
            </a: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것이 바로 프로토콜</a:t>
            </a:r>
            <a:r>
              <a:rPr lang="en-US" altLang="ko-KR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(Protocol)</a:t>
            </a:r>
            <a:endParaRPr lang="ko-KR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ko-KR" altLang="en-US" dirty="0" smtClean="0"/>
              <a:t/>
            </a:r>
            <a:br>
              <a:rPr lang="ko-KR" altLang="en-US" dirty="0" smtClean="0"/>
            </a:b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F290C1-6C4B-244D-B447-7312236D2DD5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69062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도 그냥 텍스트 교환일 뿐이다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복잡한 바이너리 데이터가 아니라 그냥 텍스트 메시지를 주고 받는다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물론 그 텍스트 메시지 안에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HTML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페이지도 들어 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텍스트이기 때문에 만약 내가 있는 네트워크 안에서 누가 그 신호를 가로채어 본다면 내용이 그대로 보이게 된다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만약 내가 메일을 읽고 있는데 누가 그 신호를 가로챈다면 메일 내용을 읽을 수 있을 것이다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ko-KR" altLang="en-US" dirty="0" smtClean="0"/>
              <a:t/>
            </a:r>
            <a:br>
              <a:rPr lang="ko-KR" altLang="en-US" dirty="0" smtClean="0"/>
            </a:b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F290C1-6C4B-244D-B447-7312236D2DD5}" type="slidenum">
              <a:rPr kumimoji="1" lang="ko-KR" altLang="en-US" smtClean="0"/>
              <a:t>8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082692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옥션 사이트에서는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A,B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키를 가지고 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이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키만 사용자들에게 알려 준다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옥션 사이트에 웹 브라우저가 연결을 시도할 때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파일 암호화 키를 이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A,B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키로 암호화해서 보내 준다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그러면 사용자들은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키로 데이터를 풀어 볼 수 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옥션 관리자 말고는 아무도 모르기 때문에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B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 알아서는 옥션과 똑같이 암호화를 할 수 없다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즉 사용자는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풀어 봐서 풀어지면 이 데이터는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키를 아는 옥션 관리자가 암호화한 것이라는 걸 알 수 있는 것이다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프로토콜의 경우 중간에서 네트워크 데이터를 가로채어서 마치 자기가 옥션 사이트인 것처럼 해서 가짜 페이지를 보낼 수도 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경우에는 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키를 모르기 때문에 중간에서 누가 그렇게 할 수가 없다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해서 반대편이 옥션이라는 것을 우리는 믿을 수 있다</a:t>
            </a:r>
            <a:r>
              <a:rPr lang="en-US" altLang="ko-K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dirty="0" smtClean="0"/>
              <a:t/>
            </a:r>
            <a:br>
              <a:rPr lang="ko-KR" altLang="en-US" dirty="0" smtClean="0"/>
            </a:br>
            <a:r>
              <a:rPr lang="ko-KR" altLang="en-US" dirty="0" smtClean="0"/>
              <a:t/>
            </a:r>
            <a:br>
              <a:rPr lang="ko-KR" altLang="en-US" dirty="0" smtClean="0"/>
            </a:br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F290C1-6C4B-244D-B447-7312236D2DD5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68111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부제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 smtClean="0"/>
              <a:t>마스터 부제목 스타일 편집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694364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6030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96919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418389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771090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35939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09195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99962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백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2806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680917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 smtClean="0"/>
              <a:t>마스터 텍스트 스타일을 편집하려면 클릭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3855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smtClean="0"/>
              <a:t>마스터 제목 스타일 편집</a:t>
            </a:r>
            <a:endParaRPr kumimoji="1"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 smtClean="0"/>
              <a:t>마스터 텍스트 스타일을 편집하려면 클릭</a:t>
            </a:r>
          </a:p>
          <a:p>
            <a:pPr lvl="1"/>
            <a:r>
              <a:rPr kumimoji="1" lang="ko-KR" altLang="en-US" smtClean="0"/>
              <a:t>두 번째 수준</a:t>
            </a:r>
          </a:p>
          <a:p>
            <a:pPr lvl="2"/>
            <a:r>
              <a:rPr kumimoji="1" lang="ko-KR" altLang="en-US" smtClean="0"/>
              <a:t>세 번째 수준</a:t>
            </a:r>
          </a:p>
          <a:p>
            <a:pPr lvl="3"/>
            <a:r>
              <a:rPr kumimoji="1" lang="ko-KR" altLang="en-US" smtClean="0"/>
              <a:t>네 번째 수준</a:t>
            </a:r>
          </a:p>
          <a:p>
            <a:pPr lvl="4"/>
            <a:r>
              <a:rPr kumimoji="1" lang="ko-KR" altLang="en-US" smtClean="0"/>
              <a:t>다섯 번째 수준</a:t>
            </a:r>
            <a:endParaRPr kumimoji="1"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071A2-03B6-804D-A1CE-B2FE1BC4E64E}" type="datetimeFigureOut">
              <a:rPr kumimoji="1" lang="ko-KR" altLang="en-US" smtClean="0"/>
              <a:t>2017. 9. 30.</a:t>
            </a:fld>
            <a:endParaRPr kumimoji="1"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0570D-D4BE-F544-AD58-6DEAF83C2E61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3850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100000">
              <a:schemeClr val="accent3">
                <a:lumMod val="97000"/>
                <a:lumOff val="3000"/>
              </a:schemeClr>
            </a:gs>
            <a:gs pos="72000">
              <a:schemeClr val="tx1">
                <a:lumMod val="50000"/>
                <a:lumOff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619" y="311726"/>
            <a:ext cx="9782761" cy="578658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951018" y="1177635"/>
            <a:ext cx="6244935" cy="39069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6" name="텍스트 상자 5"/>
          <p:cNvSpPr txBox="1"/>
          <p:nvPr/>
        </p:nvSpPr>
        <p:spPr>
          <a:xfrm>
            <a:off x="4855028" y="2558686"/>
            <a:ext cx="24819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600" dirty="0" smtClean="0">
                <a:latin typeface="YDIYGO360" charset="-127"/>
                <a:ea typeface="YDIYGO360" charset="-127"/>
                <a:cs typeface="YDIYGO360" charset="-127"/>
              </a:rPr>
              <a:t>http </a:t>
            </a:r>
            <a:r>
              <a:rPr kumimoji="1" lang="ko-KR" altLang="en-US" sz="3600" dirty="0" smtClean="0">
                <a:latin typeface="YDIYGO360" charset="-127"/>
                <a:ea typeface="YDIYGO360" charset="-127"/>
                <a:cs typeface="YDIYGO360" charset="-127"/>
              </a:rPr>
              <a:t>모듈</a:t>
            </a:r>
            <a:endParaRPr kumimoji="1" lang="ko-KR" altLang="en-US" sz="3600" dirty="0">
              <a:latin typeface="YDIYGO360" charset="-127"/>
              <a:ea typeface="YDIYGO360" charset="-127"/>
              <a:cs typeface="YDIYGO360" charset="-127"/>
            </a:endParaRPr>
          </a:p>
        </p:txBody>
      </p:sp>
      <p:sp>
        <p:nvSpPr>
          <p:cNvPr id="7" name="텍스트 상자 6"/>
          <p:cNvSpPr txBox="1"/>
          <p:nvPr/>
        </p:nvSpPr>
        <p:spPr>
          <a:xfrm>
            <a:off x="11148536" y="311726"/>
            <a:ext cx="738664" cy="578658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kumimoji="1" lang="ko-KR" altLang="en-US" dirty="0" smtClean="0"/>
              <a:t>저번주에 짤을 넣어서 욕을 먹은 짜이슌은 이번주는 어찌할까</a:t>
            </a:r>
            <a:r>
              <a:rPr kumimoji="1" lang="mr-IN" altLang="ko-KR" dirty="0" smtClean="0"/>
              <a:t>…</a:t>
            </a:r>
            <a:r>
              <a:rPr kumimoji="1" lang="en-US" altLang="ko-KR" dirty="0" smtClean="0"/>
              <a:t>.</a:t>
            </a:r>
            <a:r>
              <a:rPr kumimoji="1" lang="ko-KR" altLang="en-US" dirty="0" smtClean="0"/>
              <a:t> 두둥</a:t>
            </a:r>
            <a:r>
              <a:rPr kumimoji="1" lang="mr-IN" altLang="ko-KR" dirty="0" smtClean="0"/>
              <a:t>…</a:t>
            </a:r>
            <a:r>
              <a:rPr kumimoji="1" lang="en-US" altLang="ko-KR" dirty="0" smtClean="0"/>
              <a:t>.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3476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74531"/>
            <a:ext cx="12192000" cy="311754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92073"/>
            <a:ext cx="12192000" cy="246592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31300" cy="127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9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http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모듈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749287" y="2447892"/>
            <a:ext cx="859046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err="1">
                <a:solidFill>
                  <a:srgbClr val="000000"/>
                </a:solidFill>
                <a:latin typeface="YDIYGO350" charset="-127"/>
                <a:ea typeface="YDIYGO350" charset="-127"/>
                <a:cs typeface="YDIYGO350" charset="-127"/>
              </a:rPr>
              <a:t>Node.js</a:t>
            </a:r>
            <a:r>
              <a:rPr lang="ko-KR" altLang="en-US" sz="2400" dirty="0">
                <a:solidFill>
                  <a:srgbClr val="000000"/>
                </a:solidFill>
                <a:latin typeface="YDIYGO350" charset="-127"/>
                <a:ea typeface="YDIYGO350" charset="-127"/>
                <a:cs typeface="YDIYGO350" charset="-127"/>
              </a:rPr>
              <a:t>에서 가장 기본적인 웹 모듈이며 </a:t>
            </a:r>
            <a:endParaRPr lang="en-US" altLang="ko-KR" sz="2400" dirty="0" smtClean="0">
              <a:solidFill>
                <a:srgbClr val="000000"/>
              </a:solidFill>
              <a:latin typeface="YDIYGO350" charset="-127"/>
              <a:ea typeface="YDIYGO350" charset="-127"/>
              <a:cs typeface="YDIYGO350" charset="-127"/>
            </a:endParaRPr>
          </a:p>
          <a:p>
            <a:r>
              <a:rPr lang="en-US" altLang="ko-KR" sz="2400" dirty="0" smtClean="0">
                <a:solidFill>
                  <a:srgbClr val="000000"/>
                </a:solidFill>
                <a:latin typeface="YDIYGO350" charset="-127"/>
                <a:ea typeface="YDIYGO350" charset="-127"/>
                <a:cs typeface="YDIYGO350" charset="-127"/>
              </a:rPr>
              <a:t>HTTP </a:t>
            </a:r>
            <a:r>
              <a:rPr lang="ko-KR" altLang="en-US" sz="2400" dirty="0">
                <a:solidFill>
                  <a:srgbClr val="000000"/>
                </a:solidFill>
                <a:latin typeface="YDIYGO350" charset="-127"/>
                <a:ea typeface="YDIYGO350" charset="-127"/>
                <a:cs typeface="YDIYGO350" charset="-127"/>
              </a:rPr>
              <a:t>웹 서버를 생성하는 것과 관련된 모든 기능을 </a:t>
            </a:r>
            <a:r>
              <a:rPr lang="ko-KR" altLang="en-US" sz="2400" dirty="0" smtClean="0">
                <a:solidFill>
                  <a:srgbClr val="000000"/>
                </a:solidFill>
                <a:latin typeface="YDIYGO350" charset="-127"/>
                <a:ea typeface="YDIYGO350" charset="-127"/>
                <a:cs typeface="YDIYGO350" charset="-127"/>
              </a:rPr>
              <a:t>담당합니다</a:t>
            </a:r>
            <a:r>
              <a:rPr lang="en-US" altLang="ko-KR" sz="2400" dirty="0">
                <a:solidFill>
                  <a:srgbClr val="000000"/>
                </a:solidFill>
                <a:latin typeface="YDIYGO350" charset="-127"/>
                <a:ea typeface="YDIYGO350" charset="-127"/>
                <a:cs typeface="YDIYGO350" charset="-127"/>
              </a:rPr>
              <a:t>.</a:t>
            </a:r>
            <a:r>
              <a:rPr lang="en-US" altLang="ko-KR" sz="2400" dirty="0">
                <a:latin typeface="YDIYGO350" charset="-127"/>
                <a:ea typeface="YDIYGO350" charset="-127"/>
                <a:cs typeface="YDIYGO350" charset="-127"/>
              </a:rPr>
              <a:t/>
            </a:r>
            <a:br>
              <a:rPr lang="en-US" altLang="ko-KR" sz="2400" dirty="0">
                <a:latin typeface="YDIYGO350" charset="-127"/>
                <a:ea typeface="YDIYGO350" charset="-127"/>
                <a:cs typeface="YDIYGO350" charset="-127"/>
              </a:rPr>
            </a:br>
            <a:endParaRPr lang="ko-KR" altLang="en-US" sz="2400" dirty="0">
              <a:latin typeface="YDIYGO350" charset="-127"/>
              <a:ea typeface="YDIYGO350" charset="-127"/>
              <a:cs typeface="YDIYGO3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4225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Server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 객체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57198" y="2274838"/>
            <a:ext cx="11089760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1. server </a:t>
            </a:r>
            <a:r>
              <a:rPr lang="ko-KR" altLang="en-US" sz="2400" b="1" dirty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객체</a:t>
            </a:r>
            <a:endParaRPr lang="en-US" altLang="ko-KR" sz="2400" dirty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http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모듈에서 가장 중요한 객체는 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server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객체입니다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 </a:t>
            </a:r>
            <a:endParaRPr lang="en-US" altLang="ko-KR" sz="2400" dirty="0" smtClean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http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모듈의 </a:t>
            </a:r>
            <a:r>
              <a:rPr lang="en-US" altLang="ko-KR" sz="2400" dirty="0" err="1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createServer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()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메서드를 사용하여 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server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객체를 생성 가능 합니다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/>
            </a:r>
            <a:b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</a:br>
            <a:endParaRPr lang="en-US" altLang="ko-KR" sz="2400" dirty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b="1" dirty="0">
                <a:solidFill>
                  <a:srgbClr val="FF0000"/>
                </a:solidFill>
                <a:latin typeface="YDIYGO330" charset="-127"/>
                <a:ea typeface="YDIYGO330" charset="-127"/>
                <a:cs typeface="YDIYGO330" charset="-127"/>
              </a:rPr>
              <a:t> Server </a:t>
            </a:r>
            <a:r>
              <a:rPr lang="ko-KR" altLang="en-US" sz="2400" b="1" dirty="0">
                <a:solidFill>
                  <a:srgbClr val="FF0000"/>
                </a:solidFill>
                <a:latin typeface="YDIYGO330" charset="-127"/>
                <a:ea typeface="YDIYGO330" charset="-127"/>
                <a:cs typeface="YDIYGO330" charset="-127"/>
              </a:rPr>
              <a:t>객체의 메서드</a:t>
            </a:r>
            <a:endParaRPr lang="en-US" altLang="ko-KR" sz="2400" dirty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- listen(port[, callback])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서버를 실행합니다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- close()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서버를 종료합니다</a:t>
            </a:r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  <a:endParaRPr lang="en-US" altLang="ko-KR" sz="2400" dirty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5809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2514" y="811363"/>
            <a:ext cx="7098679" cy="5235274"/>
          </a:xfrm>
          <a:prstGeom prst="rect">
            <a:avLst/>
          </a:prstGeom>
        </p:spPr>
      </p:pic>
      <p:sp>
        <p:nvSpPr>
          <p:cNvPr id="8" name="텍스트 상자 7"/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ko-KR" altLang="en-US" sz="26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메서드 사용</a:t>
            </a:r>
            <a:endParaRPr kumimoji="1" lang="en-US" altLang="ko-KR" sz="2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817116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Server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 객체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57198" y="1779687"/>
            <a:ext cx="11734801" cy="43396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smtClean="0">
                <a:latin typeface="YDIYGO330" charset="-127"/>
                <a:ea typeface="YDIYGO330" charset="-127"/>
                <a:cs typeface="YDIYGO330" charset="-127"/>
              </a:rPr>
              <a:t>Server </a:t>
            </a:r>
            <a:r>
              <a:rPr lang="ko-KR" altLang="en-US" sz="2400" b="1" dirty="0" smtClean="0">
                <a:latin typeface="YDIYGO330" charset="-127"/>
                <a:ea typeface="YDIYGO330" charset="-127"/>
                <a:cs typeface="YDIYGO330" charset="-127"/>
              </a:rPr>
              <a:t>객체는 </a:t>
            </a:r>
            <a:r>
              <a:rPr lang="en-US" altLang="ko-KR" sz="2400" b="1" dirty="0" err="1" smtClean="0">
                <a:latin typeface="YDIYGO330" charset="-127"/>
                <a:ea typeface="YDIYGO330" charset="-127"/>
                <a:cs typeface="YDIYGO330" charset="-127"/>
              </a:rPr>
              <a:t>EventEmitter</a:t>
            </a:r>
            <a:r>
              <a:rPr lang="ko-KR" altLang="en-US" sz="2400" b="1" dirty="0" smtClean="0">
                <a:latin typeface="YDIYGO330" charset="-127"/>
                <a:ea typeface="YDIYGO330" charset="-127"/>
                <a:cs typeface="YDIYGO330" charset="-127"/>
              </a:rPr>
              <a:t>객체를 기반으로 만들어져서 이벤트를 연결할수 있다</a:t>
            </a:r>
            <a:r>
              <a:rPr lang="en-US" altLang="ko-KR" sz="2400" b="1" dirty="0" smtClean="0"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endParaRPr lang="en-US" altLang="ko-KR" sz="2400" b="1" dirty="0" smtClean="0">
              <a:solidFill>
                <a:srgbClr val="FF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b="1" dirty="0" smtClean="0">
                <a:solidFill>
                  <a:srgbClr val="FF0000"/>
                </a:solidFill>
                <a:latin typeface="YDIYGO330" charset="-127"/>
                <a:ea typeface="YDIYGO330" charset="-127"/>
                <a:cs typeface="YDIYGO330" charset="-127"/>
              </a:rPr>
              <a:t>Server </a:t>
            </a:r>
            <a:r>
              <a:rPr lang="ko-KR" altLang="en-US" sz="2400" b="1" dirty="0">
                <a:solidFill>
                  <a:srgbClr val="FF0000"/>
                </a:solidFill>
                <a:latin typeface="YDIYGO330" charset="-127"/>
                <a:ea typeface="YDIYGO330" charset="-127"/>
                <a:cs typeface="YDIYGO330" charset="-127"/>
              </a:rPr>
              <a:t>객체의 이벤트</a:t>
            </a:r>
            <a:endParaRPr lang="ko-KR" altLang="en-US" sz="2400" dirty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- request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클라이언트가 요청할 때 발생하는 이벤트입니다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- connection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클라이언트가 접속할 때 발생하는 이벤트입니다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- close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서버가 종료될 때 발생하는 이벤트입니다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- </a:t>
            </a:r>
            <a:r>
              <a:rPr lang="en-US" altLang="ko-KR" sz="2400" dirty="0" err="1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checkContinue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클라이언트가 지속적인 연결을 하고 있을 때 발생하는 이벤트입니다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- upgrade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클라이언트가 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HTTP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업그레이드를 요청할 때 발생하는 이벤트입니다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- </a:t>
            </a:r>
            <a:r>
              <a:rPr lang="en-US" altLang="ko-KR" sz="2400" dirty="0" err="1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clientError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클라이언트에서 오류가 발생할 때 발생하는 이벤트입니다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ko-KR" altLang="en-US" sz="2000" dirty="0"/>
              <a:t/>
            </a:r>
            <a:br>
              <a:rPr lang="ko-KR" altLang="en-US" sz="2000" dirty="0"/>
            </a:br>
            <a:r>
              <a:rPr lang="ko-KR" altLang="en-US" sz="2000" dirty="0"/>
              <a:t/>
            </a:r>
            <a:br>
              <a:rPr lang="ko-KR" altLang="en-US" sz="2000" dirty="0"/>
            </a:b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43523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034" y="425355"/>
            <a:ext cx="5196305" cy="6007290"/>
          </a:xfrm>
          <a:prstGeom prst="rect">
            <a:avLst/>
          </a:prstGeom>
        </p:spPr>
      </p:pic>
      <p:sp>
        <p:nvSpPr>
          <p:cNvPr id="5" name="텍스트 상자 4"/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ko-KR" altLang="en-US" sz="26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이벤트 연결</a:t>
            </a:r>
            <a:endParaRPr kumimoji="1" lang="en-US" altLang="ko-KR" sz="2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2843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181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response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 객체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457198" y="2167960"/>
            <a:ext cx="868680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2. response </a:t>
            </a:r>
            <a:r>
              <a:rPr lang="ko-KR" altLang="en-US" sz="2400" b="1" dirty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객체</a:t>
            </a:r>
            <a:endParaRPr lang="en-US" altLang="ko-KR" sz="2400" dirty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간단한 응답 메시지 작성 예제를 통해 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response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객체를 알아봅시다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</a:t>
            </a:r>
          </a:p>
          <a:p>
            <a:r>
              <a:rPr lang="en-US" altLang="ko-KR" sz="2400" b="1" dirty="0">
                <a:solidFill>
                  <a:srgbClr val="FF0000"/>
                </a:solidFill>
                <a:latin typeface="YDIYGO330" charset="-127"/>
                <a:ea typeface="YDIYGO330" charset="-127"/>
                <a:cs typeface="YDIYGO330" charset="-127"/>
              </a:rPr>
              <a:t> response </a:t>
            </a:r>
            <a:r>
              <a:rPr lang="ko-KR" altLang="en-US" sz="2400" b="1" dirty="0">
                <a:solidFill>
                  <a:srgbClr val="FF0000"/>
                </a:solidFill>
                <a:latin typeface="YDIYGO330" charset="-127"/>
                <a:ea typeface="YDIYGO330" charset="-127"/>
                <a:cs typeface="YDIYGO330" charset="-127"/>
              </a:rPr>
              <a:t>객체의 메서드</a:t>
            </a:r>
            <a:endParaRPr lang="en-US" altLang="ko-KR" sz="2400" dirty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- </a:t>
            </a:r>
            <a:r>
              <a:rPr lang="en-US" altLang="ko-KR" sz="2400" dirty="0" err="1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writeHead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(</a:t>
            </a:r>
            <a:r>
              <a:rPr lang="en-US" altLang="ko-KR" sz="2400" dirty="0" err="1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statusCode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, object)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응답 헤더를 작성합니다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- end([data], [encoding]) : </a:t>
            </a:r>
            <a:r>
              <a:rPr lang="ko-KR" altLang="en-US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응답 본문을 작성합니다</a:t>
            </a:r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.</a:t>
            </a:r>
          </a:p>
          <a:p>
            <a:endParaRPr lang="ko-KR" altLang="en-US" sz="2400" dirty="0">
              <a:latin typeface="YDIYGO330" charset="-127"/>
              <a:ea typeface="YDIYGO330" charset="-127"/>
              <a:cs typeface="YDIYGO33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67731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047C8CCB-F95D-4249-92DD-651249D3535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텍스트 상자 4"/>
          <p:cNvSpPr txBox="1"/>
          <p:nvPr/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chemeClr val="tx1">
              <a:lumMod val="85000"/>
              <a:lumOff val="15000"/>
            </a:schemeClr>
          </a:solidFill>
          <a:ln w="174625" cmpd="thinThick">
            <a:solidFill>
              <a:schemeClr val="tx1">
                <a:lumMod val="85000"/>
                <a:lumOff val="1500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kumimoji="1" lang="ko-KR" altLang="en-US" sz="2600" dirty="0" smtClean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응답메세지</a:t>
            </a:r>
            <a:endParaRPr kumimoji="1" lang="en-US" altLang="ko-KR" sz="2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2434" y="2356878"/>
            <a:ext cx="8152398" cy="242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511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336" y="1148316"/>
            <a:ext cx="10317454" cy="999164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2336" y="2977116"/>
            <a:ext cx="9478432" cy="3019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87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http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란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749287" y="1518167"/>
            <a:ext cx="732845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0" i="0" dirty="0" smtClean="0">
                <a:solidFill>
                  <a:srgbClr val="666666"/>
                </a:solidFill>
                <a:effectLst/>
                <a:latin typeface="verdana" charset="0"/>
              </a:rPr>
              <a:t>Hypertext Transfer Protocol</a:t>
            </a:r>
            <a:r>
              <a:rPr lang="ko-KR" altLang="en-US" sz="2400" b="0" i="0" dirty="0" smtClean="0">
                <a:solidFill>
                  <a:srgbClr val="666666"/>
                </a:solidFill>
                <a:effectLst/>
                <a:latin typeface="verdana" charset="0"/>
              </a:rPr>
              <a:t> </a:t>
            </a: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r>
              <a:rPr lang="en-US" altLang="ko-KR" sz="2400" dirty="0" smtClean="0"/>
              <a:t/>
            </a:r>
            <a:br>
              <a:rPr lang="en-US" altLang="ko-KR" sz="2400" dirty="0" smtClean="0"/>
            </a:br>
            <a:endParaRPr lang="ko-KR" altLang="en-US" sz="2400" dirty="0"/>
          </a:p>
        </p:txBody>
      </p:sp>
      <p:sp>
        <p:nvSpPr>
          <p:cNvPr id="7" name="직사각형 6"/>
          <p:cNvSpPr/>
          <p:nvPr/>
        </p:nvSpPr>
        <p:spPr>
          <a:xfrm>
            <a:off x="1749287" y="2189201"/>
            <a:ext cx="62696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 b="0" i="0" smtClean="0">
                <a:solidFill>
                  <a:srgbClr val="000000"/>
                </a:solidFill>
                <a:effectLst/>
                <a:latin typeface="Malgun Gothic" charset="-127"/>
              </a:rPr>
              <a:t>웹 브라우저가 웹 서버에 요청하는 프로토콜</a:t>
            </a:r>
            <a:endParaRPr lang="ko-KR" altLang="en-US" sz="2400"/>
          </a:p>
        </p:txBody>
      </p:sp>
      <p:sp>
        <p:nvSpPr>
          <p:cNvPr id="8" name="텍스트 상자 7"/>
          <p:cNvSpPr txBox="1"/>
          <p:nvPr/>
        </p:nvSpPr>
        <p:spPr>
          <a:xfrm>
            <a:off x="1749287" y="4194314"/>
            <a:ext cx="56255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800" dirty="0" smtClean="0"/>
              <a:t>프로토콜</a:t>
            </a:r>
            <a:r>
              <a:rPr kumimoji="1" lang="en-US" altLang="ko-KR" sz="2800" dirty="0" smtClean="0"/>
              <a:t>(Protocol)?</a:t>
            </a:r>
            <a:endParaRPr kumimoji="1" lang="ko-KR" altLang="en-US" sz="28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5565" y="2650866"/>
            <a:ext cx="4139504" cy="4139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3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삼각형 4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response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 객체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178441" y="2189225"/>
            <a:ext cx="983511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2-1</a:t>
            </a:r>
            <a:r>
              <a:rPr lang="ko-KR" altLang="en-US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 </a:t>
            </a:r>
            <a:r>
              <a:rPr lang="en-US" altLang="ko-KR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File System</a:t>
            </a:r>
            <a:r>
              <a:rPr lang="ko-KR" altLang="en-US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 모듈을 사용한 </a:t>
            </a:r>
            <a:r>
              <a:rPr lang="en-US" altLang="ko-KR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HTML </a:t>
            </a:r>
            <a:r>
              <a:rPr lang="ko-KR" altLang="en-US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페이지 제공</a:t>
            </a:r>
            <a:endParaRPr lang="en-US" altLang="ko-KR" sz="2400" b="1" dirty="0" smtClean="0">
              <a:solidFill>
                <a:srgbClr val="00B0A2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endParaRPr lang="en-US" altLang="ko-KR" sz="2400" b="1" dirty="0" smtClean="0">
              <a:solidFill>
                <a:srgbClr val="00B0A2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dirty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 </a:t>
            </a:r>
            <a:r>
              <a:rPr lang="en-US" altLang="ko-KR" sz="2400" dirty="0" err="1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js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파일 위에 모든 </a:t>
            </a:r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HTML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 페이지를 문자열로 작성하는 것은 불가능</a:t>
            </a:r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!</a:t>
            </a:r>
          </a:p>
          <a:p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F.S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모듈로 서버에 존재하는 </a:t>
            </a:r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HTML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 페이지를 클라이언트에 제공하자</a:t>
            </a:r>
            <a:endParaRPr lang="ko-KR" altLang="en-US" sz="2400" dirty="0">
              <a:latin typeface="YDIYGO330" charset="-127"/>
              <a:ea typeface="YDIYGO330" charset="-127"/>
              <a:cs typeface="YDIYGO33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2430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A9F529C3-C941-49FD-8C67-82F134F64BD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20586029-32A0-47E5-9AEC-AE3ABA6B94D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371" y="2111940"/>
            <a:ext cx="5294715" cy="268706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0115" y="2138413"/>
            <a:ext cx="5294716" cy="263412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="" xmlns:a16="http://schemas.microsoft.com/office/drawing/2014/main" id="{8C730EAB-A532-4295-A302-FB4B90DB9F5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46" y="997528"/>
            <a:ext cx="11080933" cy="4682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085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78441" y="2189225"/>
            <a:ext cx="983511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2-1</a:t>
            </a:r>
            <a:r>
              <a:rPr lang="ko-KR" altLang="en-US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 이미지와 음악 파일 제공</a:t>
            </a:r>
            <a:endParaRPr lang="en-US" altLang="ko-KR" sz="2400" b="1" dirty="0" smtClean="0">
              <a:solidFill>
                <a:srgbClr val="00B0A2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endParaRPr lang="en-US" altLang="ko-KR" sz="2400" b="1" dirty="0" smtClean="0">
              <a:solidFill>
                <a:srgbClr val="00B0A2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포트 </a:t>
            </a:r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2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개를 사용해 </a:t>
            </a:r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2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개를 생성 </a:t>
            </a:r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!</a:t>
            </a:r>
          </a:p>
          <a:p>
            <a:endParaRPr lang="en-US" altLang="ko-KR" sz="2400" dirty="0" smtClean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52273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번 포트 </a:t>
            </a:r>
            <a:r>
              <a:rPr lang="mr-IN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–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 이미지 파일</a:t>
            </a:r>
            <a:endParaRPr lang="en-US" altLang="ko-KR" sz="2400" dirty="0" smtClean="0">
              <a:solidFill>
                <a:srgbClr val="000000"/>
              </a:solidFill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52274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번 포트 </a:t>
            </a:r>
            <a:r>
              <a:rPr lang="en-US" altLang="ko-KR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-</a:t>
            </a:r>
            <a:r>
              <a:rPr lang="ko-KR" altLang="en-US" sz="2400" dirty="0" smtClean="0">
                <a:solidFill>
                  <a:srgbClr val="000000"/>
                </a:solidFill>
                <a:latin typeface="YDIYGO330" charset="-127"/>
                <a:ea typeface="YDIYGO330" charset="-127"/>
                <a:cs typeface="YDIYGO330" charset="-127"/>
              </a:rPr>
              <a:t> 음악파일</a:t>
            </a:r>
            <a:endParaRPr lang="ko-KR" altLang="en-US" sz="2400" dirty="0">
              <a:latin typeface="YDIYGO330" charset="-127"/>
              <a:ea typeface="YDIYGO330" charset="-127"/>
              <a:cs typeface="YDIYGO330" charset="-127"/>
            </a:endParaRPr>
          </a:p>
        </p:txBody>
      </p:sp>
      <p:sp>
        <p:nvSpPr>
          <p:cNvPr id="5" name="삼각형 4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response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 객체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34254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163" y="273050"/>
            <a:ext cx="6108700" cy="6311900"/>
          </a:xfrm>
          <a:prstGeom prst="rect">
            <a:avLst/>
          </a:prstGeom>
        </p:spPr>
      </p:pic>
      <p:sp>
        <p:nvSpPr>
          <p:cNvPr id="7" name="액자 6"/>
          <p:cNvSpPr/>
          <p:nvPr/>
        </p:nvSpPr>
        <p:spPr>
          <a:xfrm>
            <a:off x="7216245" y="2076120"/>
            <a:ext cx="1187532" cy="302821"/>
          </a:xfrm>
          <a:prstGeom prst="fram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8" name="액자 7"/>
          <p:cNvSpPr/>
          <p:nvPr/>
        </p:nvSpPr>
        <p:spPr>
          <a:xfrm>
            <a:off x="7026241" y="4760025"/>
            <a:ext cx="1187532" cy="302821"/>
          </a:xfrm>
          <a:prstGeom prst="fram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868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3700" y="1924720"/>
            <a:ext cx="5210082" cy="309999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1" y="4658636"/>
            <a:ext cx="5426764" cy="70547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67" y="64686"/>
            <a:ext cx="5491832" cy="325390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799448F2-0E5B-42DA-B2D1-11A14E947BD4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50280" y="0"/>
            <a:ext cx="9144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E8A7552-20E1-4F34-ADAB-C1DB6634D47E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83280"/>
            <a:ext cx="6126480" cy="9144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672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178441" y="2924050"/>
            <a:ext cx="64217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/>
              <a:t>https://developer.mozilla.org/ko/docs/Web/HTTP/Basics_of_HTTP/MIME_types/Complete_list_of_MIME_types</a:t>
            </a:r>
          </a:p>
        </p:txBody>
      </p:sp>
      <p:sp>
        <p:nvSpPr>
          <p:cNvPr id="5" name="삼각형 4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response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 객체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178441" y="2189225"/>
            <a:ext cx="98351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2-1 MIME</a:t>
            </a:r>
            <a:r>
              <a:rPr lang="ko-KR" altLang="en-US" sz="2400" b="1" dirty="0" smtClean="0">
                <a:solidFill>
                  <a:srgbClr val="00B0A2"/>
                </a:solidFill>
                <a:latin typeface="YDIYGO330" charset="-127"/>
                <a:ea typeface="YDIYGO330" charset="-127"/>
                <a:cs typeface="YDIYGO330" charset="-127"/>
              </a:rPr>
              <a:t> 전체 형식</a:t>
            </a:r>
            <a:endParaRPr lang="ko-KR" altLang="en-US" sz="2400" dirty="0">
              <a:latin typeface="YDIYGO330" charset="-127"/>
              <a:ea typeface="YDIYGO330" charset="-127"/>
              <a:cs typeface="YDIYGO33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6155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0823" y="643466"/>
            <a:ext cx="7330353" cy="5571067"/>
          </a:xfrm>
          <a:prstGeom prst="rect">
            <a:avLst/>
          </a:prstGeom>
        </p:spPr>
      </p:pic>
      <p:sp>
        <p:nvSpPr>
          <p:cNvPr id="5" name="액자 4"/>
          <p:cNvSpPr/>
          <p:nvPr/>
        </p:nvSpPr>
        <p:spPr>
          <a:xfrm>
            <a:off x="7620007" y="1945491"/>
            <a:ext cx="1187532" cy="302821"/>
          </a:xfrm>
          <a:prstGeom prst="fram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sp>
        <p:nvSpPr>
          <p:cNvPr id="6" name="액자 5"/>
          <p:cNvSpPr/>
          <p:nvPr/>
        </p:nvSpPr>
        <p:spPr>
          <a:xfrm>
            <a:off x="7382501" y="5163786"/>
            <a:ext cx="1187532" cy="302821"/>
          </a:xfrm>
          <a:prstGeom prst="fram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186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93" y="298202"/>
            <a:ext cx="5524500" cy="2794000"/>
          </a:xfrm>
          <a:prstGeom prst="rect">
            <a:avLst/>
          </a:prstGeom>
        </p:spPr>
      </p:pic>
      <p:sp>
        <p:nvSpPr>
          <p:cNvPr id="5" name="액자 4"/>
          <p:cNvSpPr/>
          <p:nvPr/>
        </p:nvSpPr>
        <p:spPr>
          <a:xfrm>
            <a:off x="4374903" y="1304305"/>
            <a:ext cx="1187532" cy="302821"/>
          </a:xfrm>
          <a:prstGeom prst="fram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0677525" cy="6858000"/>
          </a:xfrm>
          <a:prstGeom prst="rect">
            <a:avLst/>
          </a:prstGeom>
        </p:spPr>
      </p:pic>
      <p:sp>
        <p:nvSpPr>
          <p:cNvPr id="7" name="액자 6"/>
          <p:cNvSpPr/>
          <p:nvPr/>
        </p:nvSpPr>
        <p:spPr>
          <a:xfrm>
            <a:off x="0" y="6480958"/>
            <a:ext cx="2030681" cy="302821"/>
          </a:xfrm>
          <a:prstGeom prst="frame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657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6" y="327993"/>
            <a:ext cx="62696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프로토콜</a:t>
            </a:r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(Protocol)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이란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1295" y="2830046"/>
            <a:ext cx="2653748" cy="302353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6799" y="2796985"/>
            <a:ext cx="2325757" cy="2891482"/>
          </a:xfrm>
          <a:prstGeom prst="rect">
            <a:avLst/>
          </a:prstGeom>
        </p:spPr>
      </p:pic>
      <p:sp>
        <p:nvSpPr>
          <p:cNvPr id="10" name="모서리가 둥근 사각형 설명선[R] 9"/>
          <p:cNvSpPr/>
          <p:nvPr/>
        </p:nvSpPr>
        <p:spPr>
          <a:xfrm>
            <a:off x="3399183" y="1882585"/>
            <a:ext cx="1669774" cy="914400"/>
          </a:xfrm>
          <a:prstGeom prst="wedgeRoundRectCallout">
            <a:avLst>
              <a:gd name="adj1" fmla="val -47023"/>
              <a:gd name="adj2" fmla="val 75543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안녕하세요</a:t>
            </a:r>
            <a:endParaRPr kumimoji="1"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1" name="모서리가 둥근 사각형 설명선[R] 10"/>
          <p:cNvSpPr/>
          <p:nvPr/>
        </p:nvSpPr>
        <p:spPr>
          <a:xfrm>
            <a:off x="7030279" y="1882585"/>
            <a:ext cx="1669774" cy="914400"/>
          </a:xfrm>
          <a:prstGeom prst="wedgeRoundRectCallout">
            <a:avLst>
              <a:gd name="adj1" fmla="val 43453"/>
              <a:gd name="adj2" fmla="val 95108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altLang="ko-KR" dirty="0" smtClean="0">
                <a:solidFill>
                  <a:schemeClr val="tx1"/>
                </a:solidFill>
              </a:rPr>
              <a:t>Bonjour</a:t>
            </a:r>
            <a:endParaRPr kumimoji="1"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2" name="모서리가 둥근 사각형 설명선[R] 11"/>
          <p:cNvSpPr/>
          <p:nvPr/>
        </p:nvSpPr>
        <p:spPr>
          <a:xfrm>
            <a:off x="4008784" y="2989144"/>
            <a:ext cx="1669774" cy="914400"/>
          </a:xfrm>
          <a:prstGeom prst="wedgeRoundRectCallout">
            <a:avLst>
              <a:gd name="adj1" fmla="val -85118"/>
              <a:gd name="adj2" fmla="val 380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네</a:t>
            </a:r>
            <a:r>
              <a:rPr kumimoji="1" lang="en-US" altLang="ko-KR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???</a:t>
            </a:r>
            <a:endParaRPr kumimoji="1"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3" name="모서리가 둥근 사각형 설명선[R] 12"/>
          <p:cNvSpPr/>
          <p:nvPr/>
        </p:nvSpPr>
        <p:spPr>
          <a:xfrm>
            <a:off x="6513445" y="3063380"/>
            <a:ext cx="1669774" cy="914400"/>
          </a:xfrm>
          <a:prstGeom prst="wedgeRoundRectCallout">
            <a:avLst>
              <a:gd name="adj1" fmla="val 74405"/>
              <a:gd name="adj2" fmla="val -1141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altLang="ko-KR" dirty="0" smtClean="0">
                <a:solidFill>
                  <a:schemeClr val="tx1"/>
                </a:solidFill>
              </a:rPr>
              <a:t>Partir</a:t>
            </a:r>
            <a:endParaRPr kumimoji="1" lang="ko-KR" altLang="en-US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15" name="텍스트 상자 14"/>
          <p:cNvSpPr txBox="1"/>
          <p:nvPr/>
        </p:nvSpPr>
        <p:spPr>
          <a:xfrm>
            <a:off x="4412281" y="5049078"/>
            <a:ext cx="33674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000" dirty="0" smtClean="0">
                <a:latin typeface="YDIYGO350" charset="-127"/>
                <a:ea typeface="YDIYGO350" charset="-127"/>
                <a:cs typeface="YDIYGO350" charset="-127"/>
              </a:rPr>
              <a:t>이들은 대화를 하고 있는가</a:t>
            </a:r>
            <a:r>
              <a:rPr kumimoji="1" lang="en-US" altLang="ko-KR" sz="2000" dirty="0" smtClean="0">
                <a:latin typeface="YDIYGO350" charset="-127"/>
                <a:ea typeface="YDIYGO350" charset="-127"/>
                <a:cs typeface="YDIYGO350" charset="-127"/>
              </a:rPr>
              <a:t>?</a:t>
            </a:r>
            <a:endParaRPr kumimoji="1" lang="ko-KR" altLang="en-US" sz="2000" dirty="0">
              <a:latin typeface="YDIYGO350" charset="-127"/>
              <a:ea typeface="YDIYGO350" charset="-127"/>
              <a:cs typeface="YDIYGO3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2142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6" y="327993"/>
            <a:ext cx="62696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프로토콜</a:t>
            </a:r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(Protocol)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이란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8100" y="1385277"/>
            <a:ext cx="2186056" cy="194757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286" y="1318701"/>
            <a:ext cx="2335143" cy="2080400"/>
          </a:xfrm>
          <a:prstGeom prst="rect">
            <a:avLst/>
          </a:prstGeom>
        </p:spPr>
      </p:pic>
      <p:cxnSp>
        <p:nvCxnSpPr>
          <p:cNvPr id="9" name="직선 화살표 연결선 8"/>
          <p:cNvCxnSpPr>
            <a:stCxn id="7" idx="3"/>
            <a:endCxn id="6" idx="1"/>
          </p:cNvCxnSpPr>
          <p:nvPr/>
        </p:nvCxnSpPr>
        <p:spPr>
          <a:xfrm>
            <a:off x="4084428" y="2358900"/>
            <a:ext cx="406800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텍스트 상자 10"/>
          <p:cNvSpPr txBox="1"/>
          <p:nvPr/>
        </p:nvSpPr>
        <p:spPr>
          <a:xfrm>
            <a:off x="4793556" y="1687423"/>
            <a:ext cx="2649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mtClean="0"/>
              <a:t>동일한 언어</a:t>
            </a:r>
            <a:endParaRPr kumimoji="1" lang="ko-KR" altLang="en-US"/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957" y="3981173"/>
            <a:ext cx="1701800" cy="1320800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28" y="3981173"/>
            <a:ext cx="1701800" cy="1320800"/>
          </a:xfrm>
          <a:prstGeom prst="rect">
            <a:avLst/>
          </a:prstGeom>
        </p:spPr>
      </p:pic>
      <p:cxnSp>
        <p:nvCxnSpPr>
          <p:cNvPr id="15" name="직선 화살표 연결선 14"/>
          <p:cNvCxnSpPr/>
          <p:nvPr/>
        </p:nvCxnSpPr>
        <p:spPr>
          <a:xfrm>
            <a:off x="4077802" y="4618397"/>
            <a:ext cx="4068000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상자 15"/>
          <p:cNvSpPr txBox="1"/>
          <p:nvPr/>
        </p:nvSpPr>
        <p:spPr>
          <a:xfrm>
            <a:off x="4786930" y="3946920"/>
            <a:ext cx="2649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mtClean="0"/>
              <a:t>동일한 언어</a:t>
            </a:r>
            <a:endParaRPr kumimoji="1" lang="ko-KR" altLang="en-US"/>
          </a:p>
        </p:txBody>
      </p:sp>
      <p:sp>
        <p:nvSpPr>
          <p:cNvPr id="17" name="직사각형 16"/>
          <p:cNvSpPr/>
          <p:nvPr/>
        </p:nvSpPr>
        <p:spPr>
          <a:xfrm>
            <a:off x="2627168" y="5376029"/>
            <a:ext cx="698251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0" i="0" dirty="0" smtClean="0">
                <a:solidFill>
                  <a:srgbClr val="000000"/>
                </a:solidFill>
                <a:effectLst/>
                <a:latin typeface="Malgun Gothic" charset="-127"/>
              </a:rPr>
              <a:t>원래 외교상의 언어로써 의례나 국가간에 약속을 의미하며</a:t>
            </a:r>
            <a:endParaRPr lang="en-US" altLang="ko-KR" b="0" i="0" dirty="0" smtClean="0">
              <a:solidFill>
                <a:srgbClr val="000000"/>
              </a:solidFill>
              <a:effectLst/>
              <a:latin typeface="Malgun Gothic" charset="-127"/>
            </a:endParaRPr>
          </a:p>
          <a:p>
            <a:r>
              <a:rPr lang="ko-KR" altLang="en-US" b="0" i="0" dirty="0" smtClean="0">
                <a:solidFill>
                  <a:srgbClr val="000000"/>
                </a:solidFill>
                <a:effectLst/>
                <a:latin typeface="Malgun Gothic" charset="-127"/>
              </a:rPr>
              <a:t>통신에서는 어떤 시스템이 다른 시스템과</a:t>
            </a:r>
            <a:r>
              <a:rPr lang="ko-KR" altLang="en-US" dirty="0" smtClean="0">
                <a:solidFill>
                  <a:srgbClr val="000000"/>
                </a:solidFill>
                <a:latin typeface="NanumGothic" charset="-127"/>
              </a:rPr>
              <a:t> </a:t>
            </a:r>
            <a:r>
              <a:rPr lang="ko-KR" altLang="en-US" b="0" i="0" dirty="0" smtClean="0">
                <a:solidFill>
                  <a:srgbClr val="000000"/>
                </a:solidFill>
                <a:effectLst/>
                <a:latin typeface="Malgun Gothic" charset="-127"/>
              </a:rPr>
              <a:t>통신을 원활하게 수용하도록 해주는 통신 규약</a:t>
            </a:r>
            <a:r>
              <a:rPr lang="en-US" altLang="ko-KR" b="0" i="0" dirty="0" smtClean="0">
                <a:solidFill>
                  <a:srgbClr val="000000"/>
                </a:solidFill>
                <a:effectLst/>
                <a:latin typeface="Malgun Gothic" charset="-127"/>
              </a:rPr>
              <a:t>, </a:t>
            </a:r>
            <a:r>
              <a:rPr lang="ko-KR" altLang="en-US" b="0" i="0" dirty="0" smtClean="0">
                <a:solidFill>
                  <a:srgbClr val="000000"/>
                </a:solidFill>
                <a:effectLst/>
                <a:latin typeface="Malgun Gothic" charset="-127"/>
              </a:rPr>
              <a:t>약속</a:t>
            </a:r>
            <a:endParaRPr lang="ko-KR" altLang="en-US" b="0" i="0" dirty="0" smtClean="0">
              <a:solidFill>
                <a:srgbClr val="000000"/>
              </a:solidFill>
              <a:effectLst/>
              <a:latin typeface="NanumGothic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3591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http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의 특징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457198" y="2349305"/>
            <a:ext cx="117183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1</a:t>
            </a:r>
            <a:r>
              <a:rPr lang="en-US" altLang="ko-KR" b="1" dirty="0"/>
              <a:t>. HTTP</a:t>
            </a:r>
            <a:r>
              <a:rPr lang="ko-KR" altLang="en-US" b="1" dirty="0"/>
              <a:t>는 </a:t>
            </a:r>
            <a:r>
              <a:rPr lang="en-US" altLang="ko-KR" b="1" dirty="0"/>
              <a:t>TCP/IP(Transmission Control Protocol/Internet Protocol</a:t>
            </a:r>
            <a:r>
              <a:rPr lang="en-US" altLang="ko-KR" b="1" dirty="0" smtClean="0"/>
              <a:t>)</a:t>
            </a:r>
            <a:r>
              <a:rPr lang="ko-KR" altLang="en-US" b="1" dirty="0" smtClean="0"/>
              <a:t>이용하는 </a:t>
            </a:r>
            <a:r>
              <a:rPr lang="ko-KR" altLang="en-US" b="1" dirty="0"/>
              <a:t>응용 프로토콜 입니다</a:t>
            </a:r>
            <a:r>
              <a:rPr lang="en-US" altLang="ko-KR" b="1" dirty="0"/>
              <a:t>.</a:t>
            </a:r>
            <a:endParaRPr lang="ko-KR" altLang="en-US" dirty="0"/>
          </a:p>
          <a:p>
            <a:r>
              <a:rPr lang="ko-KR" altLang="en-US" dirty="0"/>
              <a:t/>
            </a:r>
            <a:br>
              <a:rPr lang="ko-KR" altLang="en-US" dirty="0"/>
            </a:br>
            <a:endParaRPr lang="ko-KR" altLang="en-US" dirty="0"/>
          </a:p>
          <a:p>
            <a:r>
              <a:rPr lang="ko-KR" altLang="en-US" dirty="0" smtClean="0"/>
              <a:t>쉽게 </a:t>
            </a:r>
            <a:r>
              <a:rPr lang="ko-KR" altLang="en-US" dirty="0"/>
              <a:t>말해 컴퓨터와 컴퓨터간에 데이터를 전송 할 수 있도록 하는 </a:t>
            </a:r>
            <a:r>
              <a:rPr lang="ko-KR" altLang="en-US" dirty="0" smtClean="0"/>
              <a:t>장치로 인터넷이라는 </a:t>
            </a:r>
            <a:r>
              <a:rPr lang="ko-KR" altLang="en-US" dirty="0"/>
              <a:t>거대한 통신망을 통해 원하는 정보</a:t>
            </a:r>
            <a:r>
              <a:rPr lang="en-US" altLang="ko-KR" dirty="0"/>
              <a:t>(</a:t>
            </a:r>
            <a:r>
              <a:rPr lang="ko-KR" altLang="en-US" dirty="0"/>
              <a:t>데이터</a:t>
            </a:r>
            <a:r>
              <a:rPr lang="en-US" altLang="ko-KR" dirty="0"/>
              <a:t>)</a:t>
            </a:r>
            <a:r>
              <a:rPr lang="ko-KR" altLang="en-US" dirty="0"/>
              <a:t>를 주고 받는 </a:t>
            </a:r>
            <a:r>
              <a:rPr lang="ko-KR" altLang="en-US" dirty="0" smtClean="0"/>
              <a:t>기능을 이용하는 </a:t>
            </a:r>
            <a:r>
              <a:rPr lang="ko-KR" altLang="en-US" dirty="0"/>
              <a:t>응용 프로토콜 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   </a:t>
            </a:r>
          </a:p>
          <a:p>
            <a:r>
              <a:rPr lang="ko-KR" altLang="en-US" dirty="0" smtClean="0"/>
              <a:t>사용 </a:t>
            </a:r>
            <a:r>
              <a:rPr lang="ko-KR" altLang="en-US" dirty="0"/>
              <a:t>포트 번호는 기본적으로 </a:t>
            </a:r>
            <a:r>
              <a:rPr lang="en-US" altLang="ko-KR" dirty="0"/>
              <a:t>80 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/>
            </a:r>
            <a:br>
              <a:rPr lang="en-US" altLang="ko-KR" dirty="0"/>
            </a:br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29953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http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의 특징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457198" y="1158990"/>
            <a:ext cx="117183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2. HTTP</a:t>
            </a:r>
            <a:r>
              <a:rPr lang="ko-KR" altLang="en-US" b="1" dirty="0"/>
              <a:t>는 연결 상태를 유지하지 않는 프로토콜입니다</a:t>
            </a:r>
            <a:r>
              <a:rPr lang="en-US" altLang="ko-KR" b="1" dirty="0"/>
              <a:t>.</a:t>
            </a:r>
            <a:endParaRPr lang="ko-KR" altLang="en-US" dirty="0"/>
          </a:p>
          <a:p>
            <a:r>
              <a:rPr lang="ko-KR" altLang="en-US" dirty="0"/>
              <a:t>   </a:t>
            </a:r>
            <a:endParaRPr lang="en-US" altLang="ko-KR" dirty="0" smtClean="0"/>
          </a:p>
          <a:p>
            <a:r>
              <a:rPr lang="ko-KR" altLang="en-US" dirty="0" smtClean="0"/>
              <a:t>처음 </a:t>
            </a:r>
            <a:r>
              <a:rPr lang="ko-KR" altLang="en-US" dirty="0"/>
              <a:t>연결인 </a:t>
            </a:r>
            <a:r>
              <a:rPr lang="en-US" altLang="ko-KR" dirty="0"/>
              <a:t>Web-Browser</a:t>
            </a:r>
            <a:r>
              <a:rPr lang="ko-KR" altLang="en-US" dirty="0"/>
              <a:t>로 통해 </a:t>
            </a:r>
            <a:r>
              <a:rPr lang="en-US" altLang="ko-KR" dirty="0"/>
              <a:t>Web-Client</a:t>
            </a:r>
            <a:r>
              <a:rPr lang="ko-KR" altLang="en-US" dirty="0"/>
              <a:t>의 요청으로 </a:t>
            </a:r>
            <a:r>
              <a:rPr lang="en-US" altLang="ko-KR" dirty="0"/>
              <a:t>Web-Server</a:t>
            </a:r>
            <a:r>
              <a:rPr lang="ko-KR" altLang="en-US" dirty="0"/>
              <a:t>의 서버와 </a:t>
            </a:r>
            <a:r>
              <a:rPr lang="ko-KR" altLang="en-US" dirty="0" smtClean="0"/>
              <a:t>접속하여 </a:t>
            </a:r>
            <a:r>
              <a:rPr lang="ko-KR" altLang="en-US" dirty="0"/>
              <a:t> </a:t>
            </a:r>
            <a:r>
              <a:rPr lang="en-US" altLang="ko-KR" dirty="0"/>
              <a:t>Web-Client</a:t>
            </a:r>
            <a:r>
              <a:rPr lang="ko-KR" altLang="en-US" dirty="0"/>
              <a:t>의 요청에 대한 응답인 데이터를 전송 후 연결을 종료합니다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   </a:t>
            </a:r>
          </a:p>
          <a:p>
            <a:r>
              <a:rPr lang="ko-KR" altLang="en-US" dirty="0" smtClean="0"/>
              <a:t>이러한 </a:t>
            </a:r>
            <a:r>
              <a:rPr lang="ko-KR" altLang="en-US" dirty="0"/>
              <a:t>심플한 상태이기 때문에 전산 자원이 적게 든다는 장점이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   </a:t>
            </a:r>
          </a:p>
          <a:p>
            <a:r>
              <a:rPr lang="ko-KR" altLang="en-US" dirty="0" smtClean="0"/>
              <a:t>단점은 </a:t>
            </a:r>
            <a:r>
              <a:rPr lang="ko-KR" altLang="en-US" dirty="0"/>
              <a:t>연결이 지속적이지 않기에 </a:t>
            </a:r>
            <a:r>
              <a:rPr lang="en-US" altLang="ko-KR" dirty="0"/>
              <a:t>Web-Client</a:t>
            </a:r>
            <a:r>
              <a:rPr lang="ko-KR" altLang="en-US" dirty="0"/>
              <a:t>와 연결 종료 </a:t>
            </a:r>
            <a:r>
              <a:rPr lang="ko-KR" altLang="en-US" dirty="0" smtClean="0"/>
              <a:t>후 추가적인 </a:t>
            </a:r>
            <a:r>
              <a:rPr lang="ko-KR" altLang="en-US" dirty="0"/>
              <a:t> </a:t>
            </a:r>
            <a:r>
              <a:rPr lang="en-US" altLang="ko-KR" dirty="0"/>
              <a:t>Web-Client</a:t>
            </a:r>
            <a:r>
              <a:rPr lang="ko-KR" altLang="en-US" dirty="0"/>
              <a:t>의 요청시 어떤 </a:t>
            </a:r>
            <a:r>
              <a:rPr lang="en-US" altLang="ko-KR" dirty="0"/>
              <a:t>Web-Client</a:t>
            </a:r>
            <a:r>
              <a:rPr lang="ko-KR" altLang="en-US" dirty="0"/>
              <a:t>이 요청인지 모른다는 점이 있습니다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   </a:t>
            </a:r>
          </a:p>
          <a:p>
            <a:r>
              <a:rPr lang="ko-KR" altLang="en-US" dirty="0" smtClean="0"/>
              <a:t>즉 </a:t>
            </a:r>
            <a:r>
              <a:rPr lang="ko-KR" altLang="en-US" dirty="0"/>
              <a:t>다수의 </a:t>
            </a:r>
            <a:r>
              <a:rPr lang="en-US" altLang="ko-KR" dirty="0"/>
              <a:t>Web-Client</a:t>
            </a:r>
            <a:r>
              <a:rPr lang="ko-KR" altLang="en-US" dirty="0"/>
              <a:t>이 요청시 각각의 </a:t>
            </a:r>
            <a:r>
              <a:rPr lang="en-US" altLang="ko-KR" dirty="0"/>
              <a:t>Web-Client </a:t>
            </a:r>
            <a:r>
              <a:rPr lang="ko-KR" altLang="en-US" dirty="0"/>
              <a:t>요청을 구분 할 수 없어서 </a:t>
            </a:r>
            <a:r>
              <a:rPr lang="ko-KR" altLang="en-US" dirty="0" smtClean="0"/>
              <a:t>제대로 </a:t>
            </a:r>
            <a:r>
              <a:rPr lang="ko-KR" altLang="en-US" dirty="0"/>
              <a:t>된 응답인 데이터를 전송 할 수 없다는 단점이 발생합니다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   </a:t>
            </a:r>
          </a:p>
          <a:p>
            <a:r>
              <a:rPr lang="ko-KR" altLang="en-US" dirty="0" smtClean="0"/>
              <a:t>이런 </a:t>
            </a:r>
            <a:r>
              <a:rPr lang="ko-KR" altLang="en-US" dirty="0"/>
              <a:t>단점을 해소하기 위한 방법은 다음과 같습니다</a:t>
            </a:r>
            <a:r>
              <a:rPr lang="en-US" altLang="ko-KR" dirty="0"/>
              <a:t>.</a:t>
            </a:r>
          </a:p>
          <a:p>
            <a:r>
              <a:rPr lang="en-US" altLang="ko-KR" u="sng" dirty="0" smtClean="0"/>
              <a:t>Cookie</a:t>
            </a:r>
            <a:endParaRPr lang="ko-KR" altLang="en-US" dirty="0"/>
          </a:p>
          <a:p>
            <a:r>
              <a:rPr lang="en-US" altLang="ko-KR" u="sng" dirty="0" smtClean="0"/>
              <a:t>Session</a:t>
            </a:r>
            <a:endParaRPr lang="ko-KR" altLang="en-US" dirty="0"/>
          </a:p>
          <a:p>
            <a:r>
              <a:rPr lang="en-US" altLang="ko-KR" u="sng" dirty="0" smtClean="0"/>
              <a:t>URL </a:t>
            </a:r>
            <a:r>
              <a:rPr lang="en-US" altLang="ko-KR" u="sng" dirty="0"/>
              <a:t>Rewriting</a:t>
            </a:r>
            <a:endParaRPr lang="ko-KR" altLang="en-US" dirty="0"/>
          </a:p>
          <a:p>
            <a:r>
              <a:rPr lang="en-US" altLang="ko-KR" u="sng" dirty="0" smtClean="0"/>
              <a:t>Hidden </a:t>
            </a:r>
            <a:r>
              <a:rPr lang="en-US" altLang="ko-KR" u="sng" dirty="0"/>
              <a:t>Form Field</a:t>
            </a:r>
            <a:endParaRPr lang="ko-KR" altLang="en-US" dirty="0"/>
          </a:p>
          <a:p>
            <a:r>
              <a:rPr lang="ko-KR" altLang="en-US" dirty="0"/>
              <a:t>   </a:t>
            </a:r>
          </a:p>
          <a:p>
            <a:r>
              <a:rPr lang="ko-KR" altLang="en-US" dirty="0" smtClean="0"/>
              <a:t>참고 </a:t>
            </a:r>
            <a:r>
              <a:rPr lang="ko-KR" altLang="en-US" dirty="0"/>
              <a:t>사항으로 </a:t>
            </a:r>
            <a:r>
              <a:rPr lang="en-US" altLang="ko-KR" dirty="0"/>
              <a:t>HTTP</a:t>
            </a:r>
            <a:r>
              <a:rPr lang="ko-KR" altLang="en-US" dirty="0"/>
              <a:t>와 반대로 연결 상태 유지는 프로토콜은 </a:t>
            </a:r>
            <a:r>
              <a:rPr lang="en-US" altLang="ko-KR" dirty="0"/>
              <a:t>FTP, Telnet</a:t>
            </a:r>
            <a:r>
              <a:rPr lang="ko-KR" altLang="en-US" dirty="0"/>
              <a:t>이 있습니다</a:t>
            </a:r>
            <a:r>
              <a:rPr lang="en-US" altLang="ko-KR" dirty="0"/>
              <a:t>.(TCP/IP)</a:t>
            </a:r>
            <a:endParaRPr lang="ko-KR" altLang="en-US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721068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http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의 특징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sp>
        <p:nvSpPr>
          <p:cNvPr id="6" name="텍스트 상자 5"/>
          <p:cNvSpPr txBox="1"/>
          <p:nvPr/>
        </p:nvSpPr>
        <p:spPr>
          <a:xfrm>
            <a:off x="457198" y="1877078"/>
            <a:ext cx="1171838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3. HTTP</a:t>
            </a:r>
            <a:r>
              <a:rPr lang="ko-KR" altLang="en-US" b="1" dirty="0"/>
              <a:t>는 연결 상태를 유지하지 않는 프로토콜이기 때문에 </a:t>
            </a:r>
            <a:r>
              <a:rPr lang="ko-KR" altLang="en-US" b="1" dirty="0" smtClean="0"/>
              <a:t>요청</a:t>
            </a:r>
            <a:r>
              <a:rPr lang="en-US" altLang="ko-KR" b="1" dirty="0"/>
              <a:t>/</a:t>
            </a:r>
            <a:r>
              <a:rPr lang="ko-KR" altLang="en-US" b="1" dirty="0"/>
              <a:t>응답</a:t>
            </a:r>
            <a:r>
              <a:rPr lang="en-US" altLang="ko-KR" b="1" dirty="0"/>
              <a:t>(request/response)</a:t>
            </a:r>
            <a:r>
              <a:rPr lang="ko-KR" altLang="en-US" b="1" dirty="0"/>
              <a:t>방식으로 동작하는 것입니다</a:t>
            </a:r>
            <a:r>
              <a:rPr lang="en-US" altLang="ko-KR" b="1" dirty="0" smtClean="0"/>
              <a:t>.</a:t>
            </a:r>
            <a:endParaRPr lang="ko-KR" altLang="en-US" dirty="0"/>
          </a:p>
          <a:p>
            <a:r>
              <a:rPr lang="ko-KR" altLang="en-US" dirty="0"/>
              <a:t>   </a:t>
            </a:r>
          </a:p>
          <a:p>
            <a:r>
              <a:rPr lang="en-US" altLang="ko-KR" dirty="0" smtClean="0"/>
              <a:t>Web-Client</a:t>
            </a:r>
            <a:r>
              <a:rPr lang="ko-KR" altLang="en-US" dirty="0"/>
              <a:t>의 요청 한개에 대해 한개의 응답하는 방식입니다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그렇게 </a:t>
            </a:r>
            <a:r>
              <a:rPr lang="ko-KR" altLang="en-US" dirty="0"/>
              <a:t>때문에 </a:t>
            </a:r>
            <a:r>
              <a:rPr lang="en-US" altLang="ko-KR" dirty="0"/>
              <a:t>Web-Server</a:t>
            </a:r>
            <a:r>
              <a:rPr lang="ko-KR" altLang="en-US" dirty="0"/>
              <a:t>가 먼저 응답하지 않습니다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3" name="직사각형 2"/>
          <p:cNvSpPr/>
          <p:nvPr/>
        </p:nvSpPr>
        <p:spPr>
          <a:xfrm>
            <a:off x="3588587" y="3429000"/>
            <a:ext cx="6096000" cy="304698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is-IS" altLang="ko-KR" sz="1200" b="1" dirty="0">
                <a:latin typeface="YDIYGO330" charset="-127"/>
                <a:ea typeface="YDIYGO330" charset="-127"/>
                <a:cs typeface="YDIYGO330" charset="-127"/>
              </a:rPr>
              <a:t>   Client                                        </a:t>
            </a:r>
            <a:r>
              <a:rPr lang="is-IS" altLang="ko-KR" sz="1200" b="1" dirty="0" smtClean="0">
                <a:latin typeface="YDIYGO330" charset="-127"/>
                <a:ea typeface="YDIYGO330" charset="-127"/>
                <a:cs typeface="YDIYGO330" charset="-127"/>
              </a:rPr>
              <a:t>                </a:t>
            </a:r>
            <a:r>
              <a:rPr lang="is-IS" altLang="ko-KR" sz="1200" b="1" dirty="0">
                <a:latin typeface="YDIYGO330" charset="-127"/>
                <a:ea typeface="YDIYGO330" charset="-127"/>
                <a:cs typeface="YDIYGO330" charset="-127"/>
              </a:rPr>
              <a:t> Server</a:t>
            </a:r>
            <a:endParaRPr lang="is-IS" altLang="ko-KR" sz="1200" dirty="0"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①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서버 </a:t>
            </a:r>
            <a:r>
              <a:rPr lang="ko-KR" altLang="is-IS" sz="1200" dirty="0" smtClean="0">
                <a:latin typeface="YDIYGO330" charset="-127"/>
                <a:ea typeface="YDIYGO330" charset="-127"/>
                <a:cs typeface="YDIYGO330" charset="-127"/>
              </a:rPr>
              <a:t>접속</a:t>
            </a:r>
            <a:r>
              <a:rPr lang="ko-KR" altLang="en-US" sz="1200" dirty="0" smtClean="0">
                <a:latin typeface="YDIYGO330" charset="-127"/>
                <a:ea typeface="YDIYGO330" charset="-127"/>
                <a:cs typeface="YDIYGO330" charset="-127"/>
              </a:rPr>
              <a:t> </a:t>
            </a:r>
            <a:r>
              <a:rPr lang="ko-KR" altLang="is-IS" sz="1200" dirty="0" smtClean="0">
                <a:latin typeface="YDIYGO330" charset="-127"/>
                <a:ea typeface="YDIYGO330" charset="-127"/>
                <a:cs typeface="YDIYGO330" charset="-127"/>
              </a:rPr>
              <a:t> </a:t>
            </a:r>
            <a:r>
              <a:rPr lang="is-IS" altLang="ko-KR" sz="1200" dirty="0" smtClean="0">
                <a:latin typeface="YDIYGO330" charset="-127"/>
                <a:ea typeface="YDIYGO330" charset="-127"/>
                <a:cs typeface="YDIYGO330" charset="-127"/>
              </a:rPr>
              <a:t>----------------------------&gt;&gt;&gt;&gt;&gt;&gt;</a:t>
            </a:r>
            <a:endParaRPr lang="is-IS" altLang="ko-KR" sz="1200" dirty="0"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② Request Header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와 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URL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전송 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---------------&gt;&gt;&gt;&gt;&gt;&gt;</a:t>
            </a: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③ &lt;&lt;&lt;&lt;&lt;&lt;--------------------- HTML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문서 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Response</a:t>
            </a: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④ </a:t>
            </a:r>
            <a:r>
              <a:rPr lang="is-IS" altLang="ko-KR" sz="1200" dirty="0" smtClean="0">
                <a:latin typeface="YDIYGO330" charset="-127"/>
                <a:ea typeface="YDIYGO330" charset="-127"/>
                <a:cs typeface="YDIYGO330" charset="-127"/>
              </a:rPr>
              <a:t>&lt;&lt;&lt;&lt;&lt;&lt;-----------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문서 전송 완료시 접속 종료 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Response</a:t>
            </a: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/>
            </a:r>
            <a:b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</a:br>
            <a:endParaRPr lang="is-IS" altLang="ko-KR" sz="1200" dirty="0"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HTML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에 사용 데이터 존재시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...(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동영상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,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이미지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,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텍스트 등등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)</a:t>
            </a:r>
          </a:p>
          <a:p>
            <a:r>
              <a:rPr lang="is-IS" altLang="ko-KR" sz="1200" b="1" dirty="0">
                <a:latin typeface="YDIYGO330" charset="-127"/>
                <a:ea typeface="YDIYGO330" charset="-127"/>
                <a:cs typeface="YDIYGO330" charset="-127"/>
              </a:rPr>
              <a:t>   Client                                   </a:t>
            </a:r>
            <a:r>
              <a:rPr lang="is-IS" altLang="ko-KR" sz="1200" b="1" dirty="0" smtClean="0">
                <a:latin typeface="YDIYGO330" charset="-127"/>
                <a:ea typeface="YDIYGO330" charset="-127"/>
                <a:cs typeface="YDIYGO330" charset="-127"/>
              </a:rPr>
              <a:t>               </a:t>
            </a:r>
            <a:r>
              <a:rPr lang="is-IS" altLang="ko-KR" sz="1200" b="1" dirty="0">
                <a:latin typeface="YDIYGO330" charset="-127"/>
                <a:ea typeface="YDIYGO330" charset="-127"/>
                <a:cs typeface="YDIYGO330" charset="-127"/>
              </a:rPr>
              <a:t>       Server</a:t>
            </a:r>
            <a:endParaRPr lang="is-IS" altLang="ko-KR" sz="1200" dirty="0"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⑤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서버 접속 </a:t>
            </a:r>
            <a:r>
              <a:rPr lang="is-IS" altLang="ko-KR" sz="1200" dirty="0" smtClean="0">
                <a:latin typeface="YDIYGO330" charset="-127"/>
                <a:ea typeface="YDIYGO330" charset="-127"/>
                <a:cs typeface="YDIYGO330" charset="-127"/>
              </a:rPr>
              <a:t>----------------------------&gt;&gt;&gt;&gt;&gt;&gt;</a:t>
            </a:r>
            <a:endParaRPr lang="is-IS" altLang="ko-KR" sz="1200" dirty="0"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⑥ Request Header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와 데이터의 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URL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전송 </a:t>
            </a:r>
            <a:r>
              <a:rPr lang="is-IS" altLang="ko-KR" sz="1200" dirty="0" smtClean="0">
                <a:latin typeface="YDIYGO330" charset="-127"/>
                <a:ea typeface="YDIYGO330" charset="-127"/>
                <a:cs typeface="YDIYGO330" charset="-127"/>
              </a:rPr>
              <a:t>--------&gt;&gt;&gt;&gt;&gt;&gt;</a:t>
            </a:r>
            <a:endParaRPr lang="is-IS" altLang="ko-KR" sz="1200" dirty="0"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⑦ &lt;&lt;&lt;&lt;&lt;&lt;---------------------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데이터 전송 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Response</a:t>
            </a: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⑧ </a:t>
            </a:r>
            <a:r>
              <a:rPr lang="is-IS" altLang="ko-KR" sz="1200" dirty="0" smtClean="0">
                <a:latin typeface="YDIYGO330" charset="-127"/>
                <a:ea typeface="YDIYGO330" charset="-127"/>
                <a:cs typeface="YDIYGO330" charset="-127"/>
              </a:rPr>
              <a:t>&lt;&lt;&lt;&lt;&lt;&lt;--------- 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데이터 전송 완료시 접속 종료 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Response</a:t>
            </a: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/>
            </a:r>
            <a:b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</a:br>
            <a:endParaRPr lang="is-IS" altLang="ko-KR" sz="1200" dirty="0">
              <a:latin typeface="YDIYGO330" charset="-127"/>
              <a:ea typeface="YDIYGO330" charset="-127"/>
              <a:cs typeface="YDIYGO330" charset="-127"/>
            </a:endParaRPr>
          </a:p>
          <a:p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....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추가적인 데이터가 있다면 반복</a:t>
            </a:r>
            <a:r>
              <a:rPr lang="is-IS" altLang="ko-KR" sz="1200" dirty="0">
                <a:latin typeface="YDIYGO330" charset="-127"/>
                <a:ea typeface="YDIYGO330" charset="-127"/>
                <a:cs typeface="YDIYGO330" charset="-127"/>
              </a:rPr>
              <a:t>...</a:t>
            </a:r>
            <a:r>
              <a:rPr lang="ko-KR" altLang="is-IS" sz="1200" dirty="0">
                <a:latin typeface="YDIYGO330" charset="-127"/>
                <a:ea typeface="YDIYGO330" charset="-127"/>
                <a:cs typeface="YDIYGO330" charset="-127"/>
              </a:rPr>
              <a:t>없다면 접속 </a:t>
            </a:r>
            <a:r>
              <a:rPr lang="ko-KR" altLang="is-IS" sz="1200" dirty="0" smtClean="0">
                <a:latin typeface="YDIYGO330" charset="-127"/>
                <a:ea typeface="YDIYGO330" charset="-127"/>
                <a:cs typeface="YDIYGO330" charset="-127"/>
              </a:rPr>
              <a:t>종료</a:t>
            </a:r>
            <a:endParaRPr lang="ko-KR" altLang="is-IS" sz="1200" dirty="0">
              <a:latin typeface="YDIYGO330" charset="-127"/>
              <a:ea typeface="YDIYGO330" charset="-127"/>
              <a:cs typeface="YDIYGO33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6533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https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와의 차이점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326" y="3584336"/>
            <a:ext cx="927100" cy="939800"/>
          </a:xfrm>
          <a:prstGeom prst="rect">
            <a:avLst/>
          </a:prstGeom>
        </p:spPr>
      </p:pic>
      <p:sp>
        <p:nvSpPr>
          <p:cNvPr id="9" name="텍스트 상자 8"/>
          <p:cNvSpPr txBox="1"/>
          <p:nvPr/>
        </p:nvSpPr>
        <p:spPr>
          <a:xfrm>
            <a:off x="690574" y="1918003"/>
            <a:ext cx="2551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/>
              <a:t>http</a:t>
            </a:r>
            <a:r>
              <a:rPr kumimoji="1" lang="ko-KR" altLang="en-US" sz="2000" dirty="0" smtClean="0"/>
              <a:t> </a:t>
            </a:r>
            <a:r>
              <a:rPr kumimoji="1" lang="en-US" altLang="ko-KR" sz="2000" dirty="0" smtClean="0"/>
              <a:t>case)</a:t>
            </a:r>
            <a:endParaRPr kumimoji="1" lang="ko-KR" altLang="en-US" sz="2000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735" y="2981086"/>
            <a:ext cx="1866900" cy="21463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784" y="2981086"/>
            <a:ext cx="1866900" cy="2146300"/>
          </a:xfrm>
          <a:prstGeom prst="rect">
            <a:avLst/>
          </a:prstGeom>
        </p:spPr>
      </p:pic>
      <p:sp>
        <p:nvSpPr>
          <p:cNvPr id="13" name="텍스트 상자 12"/>
          <p:cNvSpPr txBox="1"/>
          <p:nvPr/>
        </p:nvSpPr>
        <p:spPr>
          <a:xfrm>
            <a:off x="1749287" y="5317588"/>
            <a:ext cx="1493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smtClean="0"/>
              <a:t>관리자</a:t>
            </a:r>
            <a:endParaRPr kumimoji="1" lang="en-US" altLang="ko-KR" dirty="0" smtClean="0"/>
          </a:p>
        </p:txBody>
      </p:sp>
      <p:sp>
        <p:nvSpPr>
          <p:cNvPr id="14" name="텍스트 상자 13"/>
          <p:cNvSpPr txBox="1"/>
          <p:nvPr/>
        </p:nvSpPr>
        <p:spPr>
          <a:xfrm>
            <a:off x="8834511" y="5317588"/>
            <a:ext cx="1635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mtClean="0"/>
              <a:t>사용자</a:t>
            </a:r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1863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0.04 C 0.081 0.049 0.102 0.054 0.124 0.054 C 0.149 0.054 0.169 0.049 0.183 0.04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삼각형 3"/>
          <p:cNvSpPr/>
          <p:nvPr/>
        </p:nvSpPr>
        <p:spPr>
          <a:xfrm rot="5400000">
            <a:off x="646043" y="261442"/>
            <a:ext cx="586407" cy="964097"/>
          </a:xfrm>
          <a:prstGeom prst="triangle">
            <a:avLst>
              <a:gd name="adj" fmla="val 51961"/>
            </a:avLst>
          </a:prstGeom>
          <a:gradFill>
            <a:gsLst>
              <a:gs pos="0">
                <a:schemeClr val="bg1"/>
              </a:gs>
              <a:gs pos="100000">
                <a:schemeClr val="accent3">
                  <a:lumMod val="97000"/>
                  <a:lumOff val="3000"/>
                </a:schemeClr>
              </a:gs>
              <a:gs pos="72000">
                <a:schemeClr val="accent1">
                  <a:lumMod val="60000"/>
                  <a:lumOff val="40000"/>
                </a:schemeClr>
              </a:gs>
            </a:gsLst>
            <a:path path="circle">
              <a:fillToRect l="50000" t="50000" r="50000" b="50000"/>
            </a:path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텍스트 상자 4"/>
          <p:cNvSpPr txBox="1"/>
          <p:nvPr/>
        </p:nvSpPr>
        <p:spPr>
          <a:xfrm>
            <a:off x="1749287" y="327993"/>
            <a:ext cx="55062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https</a:t>
            </a:r>
            <a:r>
              <a:rPr kumimoji="1" lang="ko-KR" altLang="en-US" sz="4800" dirty="0" smtClean="0">
                <a:solidFill>
                  <a:schemeClr val="accent1">
                    <a:lumMod val="60000"/>
                    <a:lumOff val="40000"/>
                  </a:schemeClr>
                </a:solidFill>
                <a:latin typeface="YDIYGO340" charset="-127"/>
                <a:ea typeface="YDIYGO340" charset="-127"/>
                <a:cs typeface="YDIYGO340" charset="-127"/>
              </a:rPr>
              <a:t>와의 차이점</a:t>
            </a:r>
            <a:endParaRPr kumimoji="1" lang="ko-KR" altLang="en-US" sz="4800" dirty="0">
              <a:solidFill>
                <a:schemeClr val="accent1">
                  <a:lumMod val="60000"/>
                  <a:lumOff val="40000"/>
                </a:schemeClr>
              </a:solidFill>
              <a:latin typeface="YDIYGO340" charset="-127"/>
              <a:ea typeface="YDIYGO340" charset="-127"/>
              <a:cs typeface="YDIYGO34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5326" y="3584336"/>
            <a:ext cx="927100" cy="939800"/>
          </a:xfrm>
          <a:prstGeom prst="rect">
            <a:avLst/>
          </a:prstGeom>
        </p:spPr>
      </p:pic>
      <p:sp>
        <p:nvSpPr>
          <p:cNvPr id="9" name="텍스트 상자 8"/>
          <p:cNvSpPr txBox="1"/>
          <p:nvPr/>
        </p:nvSpPr>
        <p:spPr>
          <a:xfrm>
            <a:off x="690574" y="1918003"/>
            <a:ext cx="2551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2000" dirty="0" smtClean="0"/>
              <a:t>http</a:t>
            </a:r>
            <a:r>
              <a:rPr kumimoji="1" lang="en-US" altLang="ko-KR" sz="2000" dirty="0"/>
              <a:t>s</a:t>
            </a:r>
            <a:r>
              <a:rPr kumimoji="1" lang="ko-KR" altLang="en-US" sz="2000" dirty="0" smtClean="0"/>
              <a:t> </a:t>
            </a:r>
            <a:r>
              <a:rPr kumimoji="1" lang="en-US" altLang="ko-KR" sz="2000" dirty="0" smtClean="0"/>
              <a:t>case)</a:t>
            </a:r>
            <a:endParaRPr kumimoji="1" lang="ko-KR" altLang="en-US" sz="2000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735" y="2981086"/>
            <a:ext cx="1866900" cy="21463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2784" y="2981086"/>
            <a:ext cx="1866900" cy="2146300"/>
          </a:xfrm>
          <a:prstGeom prst="rect">
            <a:avLst/>
          </a:prstGeom>
        </p:spPr>
      </p:pic>
      <p:sp>
        <p:nvSpPr>
          <p:cNvPr id="13" name="텍스트 상자 12"/>
          <p:cNvSpPr txBox="1"/>
          <p:nvPr/>
        </p:nvSpPr>
        <p:spPr>
          <a:xfrm>
            <a:off x="1749287" y="5317588"/>
            <a:ext cx="1493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dirty="0" smtClean="0"/>
              <a:t>관리자</a:t>
            </a:r>
            <a:endParaRPr kumimoji="1" lang="en-US" altLang="ko-KR" dirty="0" smtClean="0"/>
          </a:p>
        </p:txBody>
      </p:sp>
      <p:sp>
        <p:nvSpPr>
          <p:cNvPr id="14" name="텍스트 상자 13"/>
          <p:cNvSpPr txBox="1"/>
          <p:nvPr/>
        </p:nvSpPr>
        <p:spPr>
          <a:xfrm>
            <a:off x="8834511" y="5317588"/>
            <a:ext cx="16351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mtClean="0"/>
              <a:t>사용자</a:t>
            </a:r>
            <a:endParaRPr kumimoji="1" lang="ko-KR" altLang="en-US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494" y="2921117"/>
            <a:ext cx="927100" cy="939800"/>
          </a:xfrm>
          <a:prstGeom prst="rect">
            <a:avLst/>
          </a:prstGeom>
        </p:spPr>
      </p:pic>
      <p:sp>
        <p:nvSpPr>
          <p:cNvPr id="2" name="텍스트 상자 1"/>
          <p:cNvSpPr txBox="1"/>
          <p:nvPr/>
        </p:nvSpPr>
        <p:spPr>
          <a:xfrm>
            <a:off x="3713871" y="4754880"/>
            <a:ext cx="942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/>
              <a:t>B</a:t>
            </a:r>
            <a:endParaRPr kumimoji="1" lang="ko-KR" altLang="en-US" dirty="0"/>
          </a:p>
        </p:txBody>
      </p:sp>
      <p:sp>
        <p:nvSpPr>
          <p:cNvPr id="3" name="텍스트 상자 2"/>
          <p:cNvSpPr txBox="1"/>
          <p:nvPr/>
        </p:nvSpPr>
        <p:spPr>
          <a:xfrm>
            <a:off x="1061597" y="3953022"/>
            <a:ext cx="283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R" dirty="0" smtClean="0"/>
              <a:t>A</a:t>
            </a:r>
            <a:endParaRPr kumimoji="1" lang="ko-KR" altLang="en-US" dirty="0"/>
          </a:p>
        </p:txBody>
      </p:sp>
      <p:sp>
        <p:nvSpPr>
          <p:cNvPr id="7" name="텍스트 상자 6"/>
          <p:cNvSpPr txBox="1"/>
          <p:nvPr/>
        </p:nvSpPr>
        <p:spPr>
          <a:xfrm>
            <a:off x="3713871" y="6056306"/>
            <a:ext cx="5433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dirty="0" smtClean="0"/>
              <a:t>이 방식에 따라 </a:t>
            </a:r>
            <a:r>
              <a:rPr kumimoji="1" lang="en-US" altLang="ko-KR" dirty="0" smtClean="0"/>
              <a:t>http</a:t>
            </a:r>
            <a:r>
              <a:rPr kumimoji="1" lang="ko-KR" altLang="en-US" dirty="0" smtClean="0"/>
              <a:t>웹서버 </a:t>
            </a:r>
            <a:r>
              <a:rPr kumimoji="1" lang="en-US" altLang="ko-KR" dirty="0" smtClean="0"/>
              <a:t>https</a:t>
            </a:r>
            <a:r>
              <a:rPr kumimoji="1" lang="ko-KR" altLang="en-US" dirty="0" smtClean="0"/>
              <a:t>웹 서버로 구분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643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0.04 C 0.081 0.049 0.102 0.054 0.124 0.054 C 0.149 0.054 0.169 0.049 0.183 0.04 L 0.25 0 E" pathEditMode="relative" ptsTypes="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067 0.04 C 0.081 0.049 0.102 0.054 0.124 0.054 C 0.149 0.054 0.169 0.049 0.183 0.04 L 0.25 0 E" pathEditMode="relative" ptsTypes="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410</Words>
  <Application>Microsoft Macintosh PowerPoint</Application>
  <PresentationFormat>와이드스크린</PresentationFormat>
  <Paragraphs>142</Paragraphs>
  <Slides>27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8" baseType="lpstr">
      <vt:lpstr>맑은 고딕</vt:lpstr>
      <vt:lpstr>Arial</vt:lpstr>
      <vt:lpstr>Malgun Gothic</vt:lpstr>
      <vt:lpstr>Mangal</vt:lpstr>
      <vt:lpstr>NanumGothic</vt:lpstr>
      <vt:lpstr>verdana</vt:lpstr>
      <vt:lpstr>YDIYGO330</vt:lpstr>
      <vt:lpstr>YDIYGO340</vt:lpstr>
      <vt:lpstr>YDIYGO350</vt:lpstr>
      <vt:lpstr>YDIYGO360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이재훈</dc:creator>
  <cp:lastModifiedBy>이재훈</cp:lastModifiedBy>
  <cp:revision>38</cp:revision>
  <dcterms:created xsi:type="dcterms:W3CDTF">2017-09-26T12:34:32Z</dcterms:created>
  <dcterms:modified xsi:type="dcterms:W3CDTF">2017-09-30T07:41:14Z</dcterms:modified>
</cp:coreProperties>
</file>

<file path=docProps/thumbnail.jpeg>
</file>